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embeddedFontLst>
    <p:embeddedFont>
      <p:font typeface="Teko"/>
      <p:regular r:id="rId18"/>
      <p:bold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0F50FF-EEB1-4F63-A740-2D306A6BB57B}">
  <a:tblStyle styleId="{500F50FF-EEB1-4F63-A740-2D306A6BB57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7E7"/>
          </a:solidFill>
        </a:fill>
      </a:tcStyle>
    </a:wholeTbl>
    <a:band1H>
      <a:tcTxStyle/>
      <a:tcStyle>
        <a:fill>
          <a:solidFill>
            <a:srgbClr val="E2EFCC"/>
          </a:solidFill>
        </a:fill>
      </a:tcStyle>
    </a:band1H>
    <a:band2H>
      <a:tcTxStyle/>
    </a:band2H>
    <a:band1V>
      <a:tcTxStyle/>
      <a:tcStyle>
        <a:fill>
          <a:solidFill>
            <a:srgbClr val="E2EFCC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5373C596-90EC-4550-91F4-A062A4C6ACFB}" styleName="Table_1">
    <a:wholeTbl>
      <a:tcTxStyle b="off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Teko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Tek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866443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866442" y="685800"/>
            <a:ext cx="662096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181409" y="1447800"/>
            <a:ext cx="6001049" cy="231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454530" y="3765449"/>
            <a:ext cx="5449871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i-IN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i-IN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66441" y="3124201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474834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2905586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489475" y="4827212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2916776" y="4827211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5344916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5344824" y="4827209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3974116" y="2685880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66443" y="2861734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27700" y="2060576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241975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27700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241976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241976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89397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66441" y="3129281"/>
            <a:ext cx="2551462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213517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28BAC"/>
            </a:gs>
            <a:gs pos="100000">
              <a:srgbClr val="002742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78C4F1">
                  <a:alpha val="13725"/>
                </a:srgbClr>
              </a:gs>
              <a:gs pos="36000">
                <a:srgbClr val="78C4F1">
                  <a:alpha val="6666"/>
                </a:srgbClr>
              </a:gs>
              <a:gs pos="73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78C4F1">
                  <a:alpha val="13725"/>
                </a:srgbClr>
              </a:gs>
              <a:gs pos="36000">
                <a:srgbClr val="78C4F1">
                  <a:alpha val="6666"/>
                </a:srgbClr>
              </a:gs>
              <a:gs pos="66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78C4F1">
                  <a:alpha val="10980"/>
                </a:srgbClr>
              </a:gs>
              <a:gs pos="36000">
                <a:srgbClr val="78C4F1">
                  <a:alpha val="9803"/>
                </a:srgbClr>
              </a:gs>
              <a:gs pos="75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78C4F1">
                  <a:alpha val="7843"/>
                </a:srgbClr>
              </a:gs>
              <a:gs pos="36000">
                <a:srgbClr val="78C4F1">
                  <a:alpha val="7843"/>
                </a:srgbClr>
              </a:gs>
              <a:gs pos="72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395536" y="2060848"/>
            <a:ext cx="8458200" cy="23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Teko"/>
              <a:buNone/>
            </a:pPr>
            <a:r>
              <a:rPr b="1" lang="hi-IN" sz="11500">
                <a:latin typeface="Teko"/>
                <a:ea typeface="Teko"/>
                <a:cs typeface="Teko"/>
                <a:sym typeface="Teko"/>
              </a:rPr>
              <a:t>पाठ योजना</a:t>
            </a:r>
            <a:endParaRPr b="1" sz="11500"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Kokila"/>
              <a:buNone/>
            </a:pPr>
            <a:r>
              <a:rPr b="1" lang="hi-IN" sz="4400">
                <a:latin typeface="Kokila"/>
                <a:ea typeface="Kokila"/>
                <a:cs typeface="Kokila"/>
                <a:sym typeface="Kokila"/>
              </a:rPr>
              <a:t>समेकन -</a:t>
            </a:r>
            <a:endParaRPr b="1" sz="4400"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84710" y="1484784"/>
            <a:ext cx="6895602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80"/>
              <a:buChar char="►"/>
            </a:pPr>
            <a:r>
              <a:rPr b="1" lang="hi-IN" sz="3600">
                <a:latin typeface="Kokila"/>
                <a:ea typeface="Kokila"/>
                <a:cs typeface="Kokila"/>
                <a:sym typeface="Kokila"/>
              </a:rPr>
              <a:t>अ, आ, न, प, स, र, व से बनने वाले स्थानीय भाषा में सार्थक शब्दों की सूची तैयार कीजिए।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880"/>
              <a:buChar char="►"/>
            </a:pPr>
            <a:r>
              <a:rPr b="1" lang="hi-IN" sz="3600">
                <a:latin typeface="Kokila"/>
                <a:ea typeface="Kokila"/>
                <a:cs typeface="Kokila"/>
                <a:sym typeface="Kokila"/>
              </a:rPr>
              <a:t>1 से 20 अंक आधारित गीत/ कहानी/ समाचार/ पहेली/ कविता अपने साथियों को सुनाइए।</a:t>
            </a:r>
            <a:endParaRPr b="1" sz="3600"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67544" y="177281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Kokila"/>
              <a:buNone/>
            </a:pPr>
            <a:r>
              <a:rPr b="1" lang="hi-IN" sz="11500">
                <a:latin typeface="Kokila"/>
                <a:ea typeface="Kokila"/>
                <a:cs typeface="Kokila"/>
                <a:sym typeface="Kokila"/>
              </a:rPr>
              <a:t>धन्यवाद</a:t>
            </a:r>
            <a:endParaRPr b="1" sz="11500"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descr="Flowers PNGs for Free Download" id="208" name="Google Shape;20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284984"/>
            <a:ext cx="7086600" cy="190500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68742" y="18864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eko"/>
              <a:buNone/>
            </a:pPr>
            <a:r>
              <a:rPr b="1" lang="hi-IN" sz="4800">
                <a:latin typeface="Teko"/>
                <a:ea typeface="Teko"/>
                <a:cs typeface="Teko"/>
                <a:sym typeface="Teko"/>
              </a:rPr>
              <a:t>इकाई 1 – परिवार और पड़ोस</a:t>
            </a:r>
            <a:endParaRPr b="1" sz="480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68742" y="1124744"/>
            <a:ext cx="8291264" cy="4829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अवधि – 45 मिनट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उद्देश्य – 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अपने आसपास के वातावरण से परिचित कराना।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शब्द भंडार का विकास करना।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अभिव्यक्ति का अवसर प्रदान करना।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प्रतिभागियों की कल्पनाशीलता को बढ़ावा देना।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शिक्षण बिन्दु –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अ, आ, न. प. स. र, व</a:t>
            </a:r>
            <a:endParaRPr/>
          </a:p>
          <a:p>
            <a:pPr indent="-514350" lvl="0" marL="624078" rtl="0" algn="l">
              <a:spcBef>
                <a:spcPts val="1000"/>
              </a:spcBef>
              <a:spcAft>
                <a:spcPts val="0"/>
              </a:spcAft>
              <a:buSzPts val="2560"/>
              <a:buFont typeface="Century Gothic"/>
              <a:buAutoNum type="arabicPeriod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1 से 20 तक की संख्याओं को पहचानना, पढ़ना एवं लिखना।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1"/>
          <p:cNvGraphicFramePr/>
          <p:nvPr/>
        </p:nvGraphicFramePr>
        <p:xfrm>
          <a:off x="428596" y="19288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{500F50FF-EEB1-4F63-A740-2D306A6BB57B}</a:tableStyleId>
              </a:tblPr>
              <a:tblGrid>
                <a:gridCol w="4071975"/>
                <a:gridCol w="4071975"/>
              </a:tblGrid>
              <a:tr h="45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हिंदी</a:t>
                      </a:r>
                      <a:endParaRPr sz="2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गणित</a:t>
                      </a:r>
                      <a:endParaRPr sz="2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/>
                </a:tc>
              </a:tr>
              <a:tr h="3690450"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चित्र पर बातचीत।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पाठ के नाम पर उँगली रखकर पढ़ना।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चित्र से अनुमान लगाकर पढ़ना।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पढ़िए व लिखिए।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देखिए व पढ़िए।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शब्दों की पहचान कर घेरा लगाना।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चित्र देखकर खाली जगह भरिए।</a:t>
                      </a:r>
                      <a:endParaRPr sz="2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चित्र पर बातचीत।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1 से 9 तक गिनिए व संख्या पहचानिए।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1 से 9 तक के अंक सीखना।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मोबाइल में कौन सा अंक कहाँ।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गिनती बोलिए व लिखिए।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आइए मिलकर गिने।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AutoNum type="arabicPeriod"/>
                      </a:pPr>
                      <a:r>
                        <a:rPr lang="hi-IN" sz="2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10 से 20 तक की संख्याओं का क्रम पूरा करें।</a:t>
                      </a:r>
                      <a:endParaRPr sz="2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500034" y="857232"/>
            <a:ext cx="8229600" cy="85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hi-IN" sz="4000">
                <a:latin typeface="Kokila"/>
                <a:ea typeface="Kokila"/>
                <a:cs typeface="Kokila"/>
                <a:sym typeface="Kokila"/>
              </a:rPr>
              <a:t>ईकाई में भाषा और गणित हेतु अपेक्षित कार्य -</a:t>
            </a:r>
            <a:endParaRPr b="1" sz="4000"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" y="403412"/>
            <a:ext cx="9122906" cy="605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457200" y="64291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eko"/>
              <a:buNone/>
            </a:pPr>
            <a:r>
              <a:rPr b="1" lang="hi-IN" sz="4400">
                <a:latin typeface="Teko"/>
                <a:ea typeface="Teko"/>
                <a:cs typeface="Teko"/>
                <a:sym typeface="Teko"/>
              </a:rPr>
              <a:t>चित्र पर चर्चा -</a:t>
            </a:r>
            <a:endParaRPr b="1" sz="440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57200" y="1484784"/>
            <a:ext cx="8229600" cy="486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क्या-क्या दिखाई दे रहा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कौन क्या कर रहा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क्या आपके आसपास भी ऐसी दुकाने है या आपके गांव में भी ऐसी दुकानें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राशन की दुकानों में क्या-क्या मिलता है? इत्यादि।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आपके घर में लड़कियाँ कौन-कौन से खेल खेलती हैं?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घर की छत घपरैल की बनी हुयी है, बारिश में क्या दिक्कते होती होंगी?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पेड़ के नीचे खड़े आदमी क्या बात कर रहे होंगे?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457200" y="64291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Kokila"/>
              <a:buNone/>
            </a:pPr>
            <a:r>
              <a:rPr b="1" lang="hi-IN" sz="4400">
                <a:latin typeface="Kokila"/>
                <a:ea typeface="Kokila"/>
                <a:cs typeface="Kokila"/>
                <a:sym typeface="Kokila"/>
              </a:rPr>
              <a:t>शब्दों को पहचान कर घेरा लगाएं -</a:t>
            </a:r>
            <a:endParaRPr b="1" sz="4400">
              <a:latin typeface="Kokila"/>
              <a:ea typeface="Kokila"/>
              <a:cs typeface="Kokila"/>
              <a:sym typeface="Kokila"/>
            </a:endParaRPr>
          </a:p>
        </p:txBody>
      </p:sp>
      <p:graphicFrame>
        <p:nvGraphicFramePr>
          <p:cNvPr id="176" name="Google Shape;176;p24"/>
          <p:cNvGraphicFramePr/>
          <p:nvPr/>
        </p:nvGraphicFramePr>
        <p:xfrm>
          <a:off x="611560" y="14127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{5373C596-90EC-4550-91F4-A062A4C6ACFB}</a:tableStyleId>
              </a:tblPr>
              <a:tblGrid>
                <a:gridCol w="1585925"/>
                <a:gridCol w="1585925"/>
                <a:gridCol w="1585925"/>
                <a:gridCol w="1585925"/>
                <a:gridCol w="1585925"/>
              </a:tblGrid>
              <a:tr h="94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अ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व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वा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आ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रा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स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र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आ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र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प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व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सा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व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न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i-IN" sz="4800" u="none" cap="none" strike="noStrike">
                          <a:latin typeface="Kokila"/>
                          <a:ea typeface="Kokila"/>
                          <a:cs typeface="Kokila"/>
                          <a:sym typeface="Kokila"/>
                        </a:rPr>
                        <a:t>र</a:t>
                      </a:r>
                      <a:endParaRPr b="1" sz="4800" u="none" cap="none" strike="noStrike">
                        <a:latin typeface="Kokila"/>
                        <a:ea typeface="Kokila"/>
                        <a:cs typeface="Kokila"/>
                        <a:sym typeface="Kokil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77" name="Google Shape;177;p24"/>
          <p:cNvSpPr/>
          <p:nvPr/>
        </p:nvSpPr>
        <p:spPr>
          <a:xfrm>
            <a:off x="2214546" y="5429264"/>
            <a:ext cx="4714908" cy="857256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7" y="403412"/>
            <a:ext cx="9122906" cy="605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457200" y="64291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Kokila"/>
              <a:buNone/>
            </a:pPr>
            <a:r>
              <a:rPr b="1" lang="hi-IN" sz="4400">
                <a:latin typeface="Kokila"/>
                <a:ea typeface="Kokila"/>
                <a:cs typeface="Kokila"/>
                <a:sym typeface="Kokila"/>
              </a:rPr>
              <a:t>चित्र पर चर्चा -</a:t>
            </a:r>
            <a:endParaRPr b="1" sz="4400"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457200" y="1714488"/>
            <a:ext cx="8229600" cy="4860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कितनी दुकाने दिखाई गई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कितने पेड़ दिखाई दे रहे हैं?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कितनी चारपाई दिख रही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मकान के नम्बर में कितने अंक आपने पढ़े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आपके मकान का नम्बर क्या है?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कितनी साइकिले हैं?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चित्र में लड़के अधिक है या लड़कियाँ?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457200" y="64291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Kokila"/>
              <a:buNone/>
            </a:pPr>
            <a:r>
              <a:rPr b="1" lang="hi-IN" sz="4400">
                <a:latin typeface="Kokila"/>
                <a:ea typeface="Kokila"/>
                <a:cs typeface="Kokila"/>
                <a:sym typeface="Kokila"/>
              </a:rPr>
              <a:t>गिनती बोलिए और लिखिए - </a:t>
            </a:r>
            <a:endParaRPr b="1" sz="4400"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457200" y="1340768"/>
            <a:ext cx="8363272" cy="171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कहानी सुनकर उसकी पहचान करो, उन्हें बोलो और लिखने का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b="1" lang="hi-IN" sz="3200">
                <a:latin typeface="Kokila"/>
                <a:ea typeface="Kokila"/>
                <a:cs typeface="Kokila"/>
                <a:sym typeface="Kokila"/>
              </a:rPr>
              <a:t>प्रयास करो।</a:t>
            </a:r>
            <a:endParaRPr b="1" sz="3200"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28596" y="2506216"/>
            <a:ext cx="8372476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Kokila"/>
              <a:buNone/>
            </a:pPr>
            <a:r>
              <a:rPr b="1" i="0" lang="hi-IN" sz="4400" u="none" cap="none" strike="noStrike">
                <a:solidFill>
                  <a:schemeClr val="lt2"/>
                </a:solidFill>
                <a:latin typeface="Kokila"/>
                <a:ea typeface="Kokila"/>
                <a:cs typeface="Kokila"/>
                <a:sym typeface="Kokila"/>
              </a:rPr>
              <a:t>कहानी -</a:t>
            </a:r>
            <a:endParaRPr b="1" i="0" sz="4400" u="none" cap="none" strike="noStrike">
              <a:solidFill>
                <a:schemeClr val="lt2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323528" y="3429000"/>
            <a:ext cx="8477544" cy="3143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गुड़िया ने एक ___ पेड़ लगाया। यह देख उसकी दो ___ सहेलियों ने भी</a:t>
            </a:r>
            <a:endParaRPr b="1" i="0" sz="3200" u="none" cap="none" strike="noStrike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56032" lvl="0" marL="36576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पेड़ लगाए। तीन ___  सहेलियों ने मिलकर पेड़ों की देखभाल की। पेड़ के</a:t>
            </a:r>
            <a:endParaRPr b="1" i="0" sz="3200" u="none" cap="none" strike="noStrike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56032" lvl="0" marL="36576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चार ___ तरफ घेरा बनाया। धीरे पेड़ बढ़ने लगे, उसमें सुन्दर फुल और</a:t>
            </a:r>
            <a:endParaRPr b="1" i="0" sz="3200" u="none" cap="none" strike="noStrike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  <a:p>
            <a:pPr indent="-256032" lvl="0" marL="36576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फल लगने लगे। एक ___ दिन की बात है कुछ बच्चों ने फूलों को तोड़कर</a:t>
            </a:r>
            <a:endParaRPr/>
          </a:p>
          <a:p>
            <a:pPr indent="-256032" lvl="0" marL="36576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Kokila"/>
                <a:ea typeface="Kokila"/>
                <a:cs typeface="Kokila"/>
                <a:sym typeface="Kokila"/>
              </a:rPr>
              <a:t>उन्हें पाँच ___ रुपए में बेच दिया।</a:t>
            </a:r>
            <a:endParaRPr b="1" i="0" sz="3200" u="none" cap="none" strike="noStrike">
              <a:solidFill>
                <a:schemeClr val="lt1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Custom 2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